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15"/>
  </p:notesMasterIdLst>
  <p:sldIdLst>
    <p:sldId id="256" r:id="rId5"/>
    <p:sldId id="257" r:id="rId6"/>
    <p:sldId id="258" r:id="rId7"/>
    <p:sldId id="259" r:id="rId8"/>
    <p:sldId id="260" r:id="rId9"/>
    <p:sldId id="261" r:id="rId10"/>
    <p:sldId id="262" r:id="rId11"/>
    <p:sldId id="263" r:id="rId12"/>
    <p:sldId id="264"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4660"/>
  </p:normalViewPr>
  <p:slideViewPr>
    <p:cSldViewPr snapToGrid="0">
      <p:cViewPr varScale="1">
        <p:scale>
          <a:sx n="63" d="100"/>
          <a:sy n="63" d="100"/>
        </p:scale>
        <p:origin x="72"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88185D-33B5-4C9D-98AB-CC93877E9D58}" type="datetimeFigureOut">
              <a:rPr lang="en-US" smtClean="0"/>
              <a:t>6/24/2024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9BA2B-F8FE-4F6D-A259-6760C60E0148}" type="slidenum">
              <a:rPr lang="en-US" smtClean="0"/>
              <a:t>‹#›</a:t>
            </a:fld>
            <a:endParaRPr lang="en-US"/>
          </a:p>
        </p:txBody>
      </p:sp>
    </p:spTree>
    <p:extLst>
      <p:ext uri="{BB962C8B-B14F-4D97-AF65-F5344CB8AC3E}">
        <p14:creationId xmlns:p14="http://schemas.microsoft.com/office/powerpoint/2010/main" val="395186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[morning/afternoon], everyone. Today, I'll be presenting the findings from our security assessment of </a:t>
            </a:r>
            <a:r>
              <a:rPr lang="en-US" dirty="0" err="1"/>
              <a:t>BrainMeld</a:t>
            </a:r>
            <a:r>
              <a:rPr lang="en-US" dirty="0"/>
              <a:t>, the company we recently acquired. Our goal is to ensure that </a:t>
            </a:r>
            <a:r>
              <a:rPr lang="en-US" dirty="0" err="1"/>
              <a:t>BrainMeld's</a:t>
            </a:r>
            <a:r>
              <a:rPr lang="en-US" dirty="0"/>
              <a:t> network is secure and that we address any vulnerabilities we found. I'll explain the categories of these vulnerabilities and recommend steps we can take to improve </a:t>
            </a:r>
            <a:r>
              <a:rPr lang="en-US" dirty="0" err="1"/>
              <a:t>BrainMeld's</a:t>
            </a:r>
            <a:r>
              <a:rPr lang="en-US" dirty="0"/>
              <a:t> security posture. Let's start with an overview of what we found.</a:t>
            </a:r>
          </a:p>
        </p:txBody>
      </p:sp>
      <p:sp>
        <p:nvSpPr>
          <p:cNvPr id="4" name="Slide Number Placeholder 3"/>
          <p:cNvSpPr>
            <a:spLocks noGrp="1"/>
          </p:cNvSpPr>
          <p:nvPr>
            <p:ph type="sldNum" sz="quarter" idx="5"/>
          </p:nvPr>
        </p:nvSpPr>
        <p:spPr/>
        <p:txBody>
          <a:bodyPr/>
          <a:lstStyle/>
          <a:p>
            <a:fld id="{18B9BA2B-F8FE-4F6D-A259-6760C60E0148}" type="slidenum">
              <a:rPr lang="en-US" smtClean="0"/>
              <a:t>1</a:t>
            </a:fld>
            <a:endParaRPr lang="en-US"/>
          </a:p>
        </p:txBody>
      </p:sp>
    </p:spTree>
    <p:extLst>
      <p:ext uri="{BB962C8B-B14F-4D97-AF65-F5344CB8AC3E}">
        <p14:creationId xmlns:p14="http://schemas.microsoft.com/office/powerpoint/2010/main" val="993430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attention. I'm happy to answer any questions you may have. Let's work together to ensure our systems are secure and resilient.</a:t>
            </a:r>
          </a:p>
        </p:txBody>
      </p:sp>
      <p:sp>
        <p:nvSpPr>
          <p:cNvPr id="4" name="Slide Number Placeholder 3"/>
          <p:cNvSpPr>
            <a:spLocks noGrp="1"/>
          </p:cNvSpPr>
          <p:nvPr>
            <p:ph type="sldNum" sz="quarter" idx="5"/>
          </p:nvPr>
        </p:nvSpPr>
        <p:spPr/>
        <p:txBody>
          <a:bodyPr/>
          <a:lstStyle/>
          <a:p>
            <a:fld id="{18B9BA2B-F8FE-4F6D-A259-6760C60E0148}" type="slidenum">
              <a:rPr lang="en-US" smtClean="0"/>
              <a:t>10</a:t>
            </a:fld>
            <a:endParaRPr lang="en-US"/>
          </a:p>
        </p:txBody>
      </p:sp>
    </p:spTree>
    <p:extLst>
      <p:ext uri="{BB962C8B-B14F-4D97-AF65-F5344CB8AC3E}">
        <p14:creationId xmlns:p14="http://schemas.microsoft.com/office/powerpoint/2010/main" val="1080080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know, we recently acquired </a:t>
            </a:r>
            <a:r>
              <a:rPr lang="en-US" dirty="0" err="1"/>
              <a:t>BrainMeld</a:t>
            </a:r>
            <a:r>
              <a:rPr lang="en-US" dirty="0"/>
              <a:t>, a move that has brought many opportunities for growth. However, with this acquisition comes the responsibility to secure </a:t>
            </a:r>
            <a:r>
              <a:rPr lang="en-US" dirty="0" err="1"/>
              <a:t>BrainMeld's</a:t>
            </a:r>
            <a:r>
              <a:rPr lang="en-US" dirty="0"/>
              <a:t> network. Over the past few months, our cybersecurity team has worked closely with IT to assess </a:t>
            </a:r>
            <a:r>
              <a:rPr lang="en-US" dirty="0" err="1"/>
              <a:t>BrainMeld's</a:t>
            </a:r>
            <a:r>
              <a:rPr lang="en-US" dirty="0"/>
              <a:t> systems and ensure they meet our security standards.</a:t>
            </a:r>
          </a:p>
        </p:txBody>
      </p:sp>
      <p:sp>
        <p:nvSpPr>
          <p:cNvPr id="4" name="Slide Number Placeholder 3"/>
          <p:cNvSpPr>
            <a:spLocks noGrp="1"/>
          </p:cNvSpPr>
          <p:nvPr>
            <p:ph type="sldNum" sz="quarter" idx="5"/>
          </p:nvPr>
        </p:nvSpPr>
        <p:spPr/>
        <p:txBody>
          <a:bodyPr/>
          <a:lstStyle/>
          <a:p>
            <a:fld id="{18B9BA2B-F8FE-4F6D-A259-6760C60E0148}" type="slidenum">
              <a:rPr lang="en-US" smtClean="0"/>
              <a:t>2</a:t>
            </a:fld>
            <a:endParaRPr lang="en-US"/>
          </a:p>
        </p:txBody>
      </p:sp>
    </p:spTree>
    <p:extLst>
      <p:ext uri="{BB962C8B-B14F-4D97-AF65-F5344CB8AC3E}">
        <p14:creationId xmlns:p14="http://schemas.microsoft.com/office/powerpoint/2010/main" val="1539917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identified three main categories of vulnerabilities: Scheduled Maintenance Issues, Policy Update Issues, and Other Security Issues. Each category requires specific actions to mitigate risks and enhance security.</a:t>
            </a:r>
          </a:p>
        </p:txBody>
      </p:sp>
      <p:sp>
        <p:nvSpPr>
          <p:cNvPr id="4" name="Slide Number Placeholder 3"/>
          <p:cNvSpPr>
            <a:spLocks noGrp="1"/>
          </p:cNvSpPr>
          <p:nvPr>
            <p:ph type="sldNum" sz="quarter" idx="5"/>
          </p:nvPr>
        </p:nvSpPr>
        <p:spPr/>
        <p:txBody>
          <a:bodyPr/>
          <a:lstStyle/>
          <a:p>
            <a:fld id="{18B9BA2B-F8FE-4F6D-A259-6760C60E0148}" type="slidenum">
              <a:rPr lang="en-US" smtClean="0"/>
              <a:t>3</a:t>
            </a:fld>
            <a:endParaRPr lang="en-US"/>
          </a:p>
        </p:txBody>
      </p:sp>
    </p:spTree>
    <p:extLst>
      <p:ext uri="{BB962C8B-B14F-4D97-AF65-F5344CB8AC3E}">
        <p14:creationId xmlns:p14="http://schemas.microsoft.com/office/powerpoint/2010/main" val="3871321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Scheduled Maintenance Issues arise when software or hardware needs regular updates to stay secure. For instance, outdated software versions and old hardware needing firmware updates. If we don't address these, hackers can exploit known vulnerabilities.</a:t>
            </a:r>
          </a:p>
          <a:p>
            <a:endParaRPr lang="en-US" dirty="0"/>
          </a:p>
          <a:p>
            <a:r>
              <a:rPr lang="en-US" dirty="0"/>
              <a:t>Example: One of the critical issues we found is the Microsoft Windows SMB Server NTLM Multiple Vulnerabilities. To fix this, we need to apply the vendor-provided patch immediately.</a:t>
            </a:r>
          </a:p>
        </p:txBody>
      </p:sp>
      <p:sp>
        <p:nvSpPr>
          <p:cNvPr id="4" name="Slide Number Placeholder 3"/>
          <p:cNvSpPr>
            <a:spLocks noGrp="1"/>
          </p:cNvSpPr>
          <p:nvPr>
            <p:ph type="sldNum" sz="quarter" idx="5"/>
          </p:nvPr>
        </p:nvSpPr>
        <p:spPr/>
        <p:txBody>
          <a:bodyPr/>
          <a:lstStyle/>
          <a:p>
            <a:fld id="{18B9BA2B-F8FE-4F6D-A259-6760C60E0148}" type="slidenum">
              <a:rPr lang="en-US" smtClean="0"/>
              <a:t>4</a:t>
            </a:fld>
            <a:endParaRPr lang="en-US"/>
          </a:p>
        </p:txBody>
      </p:sp>
    </p:spTree>
    <p:extLst>
      <p:ext uri="{BB962C8B-B14F-4D97-AF65-F5344CB8AC3E}">
        <p14:creationId xmlns:p14="http://schemas.microsoft.com/office/powerpoint/2010/main" val="1270128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Update Issues arise from outdated or missing security policies. For example, weak password policies and using HTTP instead of HTTPS for sensitive communications. Outdated policies can lead to insecure practices that are easy targets for attackers.</a:t>
            </a:r>
          </a:p>
          <a:p>
            <a:endParaRPr lang="en-US" dirty="0"/>
          </a:p>
          <a:p>
            <a:r>
              <a:rPr lang="en-US" dirty="0"/>
              <a:t>Example: We found instances of SMB Brute Force Logins with Default Credentials. To mitigate this, we need to enforce strong password policies across the board.</a:t>
            </a:r>
          </a:p>
        </p:txBody>
      </p:sp>
      <p:sp>
        <p:nvSpPr>
          <p:cNvPr id="4" name="Slide Number Placeholder 3"/>
          <p:cNvSpPr>
            <a:spLocks noGrp="1"/>
          </p:cNvSpPr>
          <p:nvPr>
            <p:ph type="sldNum" sz="quarter" idx="5"/>
          </p:nvPr>
        </p:nvSpPr>
        <p:spPr/>
        <p:txBody>
          <a:bodyPr/>
          <a:lstStyle/>
          <a:p>
            <a:fld id="{18B9BA2B-F8FE-4F6D-A259-6760C60E0148}" type="slidenum">
              <a:rPr lang="en-US" smtClean="0"/>
              <a:t>5</a:t>
            </a:fld>
            <a:endParaRPr lang="en-US"/>
          </a:p>
        </p:txBody>
      </p:sp>
    </p:spTree>
    <p:extLst>
      <p:ext uri="{BB962C8B-B14F-4D97-AF65-F5344CB8AC3E}">
        <p14:creationId xmlns:p14="http://schemas.microsoft.com/office/powerpoint/2010/main" val="1690930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diverse vulnerabilities that don't fit neatly into the other categories but still pose significant risks. For instance, weak passwords and inadequate network segmentation. Addressing these issues is crucial to prevent unauthorized access and data breaches.</a:t>
            </a:r>
          </a:p>
        </p:txBody>
      </p:sp>
      <p:sp>
        <p:nvSpPr>
          <p:cNvPr id="4" name="Slide Number Placeholder 3"/>
          <p:cNvSpPr>
            <a:spLocks noGrp="1"/>
          </p:cNvSpPr>
          <p:nvPr>
            <p:ph type="sldNum" sz="quarter" idx="5"/>
          </p:nvPr>
        </p:nvSpPr>
        <p:spPr/>
        <p:txBody>
          <a:bodyPr/>
          <a:lstStyle/>
          <a:p>
            <a:fld id="{18B9BA2B-F8FE-4F6D-A259-6760C60E0148}" type="slidenum">
              <a:rPr lang="en-US" smtClean="0"/>
              <a:t>6</a:t>
            </a:fld>
            <a:endParaRPr lang="en-US"/>
          </a:p>
        </p:txBody>
      </p:sp>
    </p:spTree>
    <p:extLst>
      <p:ext uri="{BB962C8B-B14F-4D97-AF65-F5344CB8AC3E}">
        <p14:creationId xmlns:p14="http://schemas.microsoft.com/office/powerpoint/2010/main" val="978700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immediate focus will be on Scheduled Maintenance Issues, as they can be resolved quickly and will provide immediate security improvements. Next, we'll update policies and address specific issues like weak passwords and network segmentation to further strengthen our security.</a:t>
            </a:r>
            <a:br>
              <a:rPr lang="en-US" dirty="0"/>
            </a:br>
            <a:br>
              <a:rPr lang="en-US" dirty="0"/>
            </a:br>
            <a:r>
              <a:rPr lang="en-US" dirty="0"/>
              <a:t>From the top of the Gannt chart down the list would Network Segmentation, Implement strong passwords and MFA, Update security policies, and Address Scheduled maintenance issues. I tried adding it into the graph but it would not all fit within the slide.</a:t>
            </a:r>
          </a:p>
        </p:txBody>
      </p:sp>
      <p:sp>
        <p:nvSpPr>
          <p:cNvPr id="4" name="Slide Number Placeholder 3"/>
          <p:cNvSpPr>
            <a:spLocks noGrp="1"/>
          </p:cNvSpPr>
          <p:nvPr>
            <p:ph type="sldNum" sz="quarter" idx="5"/>
          </p:nvPr>
        </p:nvSpPr>
        <p:spPr/>
        <p:txBody>
          <a:bodyPr/>
          <a:lstStyle/>
          <a:p>
            <a:fld id="{18B9BA2B-F8FE-4F6D-A259-6760C60E0148}" type="slidenum">
              <a:rPr lang="en-US" smtClean="0"/>
              <a:t>7</a:t>
            </a:fld>
            <a:endParaRPr lang="en-US"/>
          </a:p>
        </p:txBody>
      </p:sp>
    </p:spTree>
    <p:extLst>
      <p:ext uri="{BB962C8B-B14F-4D97-AF65-F5344CB8AC3E}">
        <p14:creationId xmlns:p14="http://schemas.microsoft.com/office/powerpoint/2010/main" val="250069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emphasize the importance of these actions, let me share a brief story. A few years ago, I was part of a team that faced a significant security breach due to outdated software. The breach led to substantial data loss and operational disruptions. It taught us the critical importance of regular maintenance and proactive security measures.</a:t>
            </a:r>
          </a:p>
        </p:txBody>
      </p:sp>
      <p:sp>
        <p:nvSpPr>
          <p:cNvPr id="4" name="Slide Number Placeholder 3"/>
          <p:cNvSpPr>
            <a:spLocks noGrp="1"/>
          </p:cNvSpPr>
          <p:nvPr>
            <p:ph type="sldNum" sz="quarter" idx="5"/>
          </p:nvPr>
        </p:nvSpPr>
        <p:spPr/>
        <p:txBody>
          <a:bodyPr/>
          <a:lstStyle/>
          <a:p>
            <a:fld id="{18B9BA2B-F8FE-4F6D-A259-6760C60E0148}" type="slidenum">
              <a:rPr lang="en-US" smtClean="0"/>
              <a:t>8</a:t>
            </a:fld>
            <a:endParaRPr lang="en-US"/>
          </a:p>
        </p:txBody>
      </p:sp>
    </p:spTree>
    <p:extLst>
      <p:ext uri="{BB962C8B-B14F-4D97-AF65-F5344CB8AC3E}">
        <p14:creationId xmlns:p14="http://schemas.microsoft.com/office/powerpoint/2010/main" val="4185338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addressing these vulnerabilities is essential to safeguard our operations and data. By taking immediate action on Scheduled Maintenance Issues, updating our policies, and resolving other security issues, we can enhance our security posture and ensure the success of our acquisition.</a:t>
            </a:r>
          </a:p>
        </p:txBody>
      </p:sp>
      <p:sp>
        <p:nvSpPr>
          <p:cNvPr id="4" name="Slide Number Placeholder 3"/>
          <p:cNvSpPr>
            <a:spLocks noGrp="1"/>
          </p:cNvSpPr>
          <p:nvPr>
            <p:ph type="sldNum" sz="quarter" idx="5"/>
          </p:nvPr>
        </p:nvSpPr>
        <p:spPr/>
        <p:txBody>
          <a:bodyPr/>
          <a:lstStyle/>
          <a:p>
            <a:fld id="{18B9BA2B-F8FE-4F6D-A259-6760C60E0148}" type="slidenum">
              <a:rPr lang="en-US" smtClean="0"/>
              <a:t>9</a:t>
            </a:fld>
            <a:endParaRPr lang="en-US"/>
          </a:p>
        </p:txBody>
      </p:sp>
    </p:spTree>
    <p:extLst>
      <p:ext uri="{BB962C8B-B14F-4D97-AF65-F5344CB8AC3E}">
        <p14:creationId xmlns:p14="http://schemas.microsoft.com/office/powerpoint/2010/main" val="3873472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6/24/2024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EB018227-BC19-4B03-B5F5-F452E7C64E31}" type="slidenum">
              <a:rPr lang="en-US" smtClean="0"/>
              <a:pPr/>
              <a:t>‹#›</a:t>
            </a:fld>
            <a:endParaRPr lang="en-US" dirty="0"/>
          </a:p>
        </p:txBody>
      </p:sp>
    </p:spTree>
    <p:extLst>
      <p:ext uri="{BB962C8B-B14F-4D97-AF65-F5344CB8AC3E}">
        <p14:creationId xmlns:p14="http://schemas.microsoft.com/office/powerpoint/2010/main" val="397538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6/24/2024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0350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6/24/2024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10997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6/24/2024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9139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6/24/2024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57417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6/24/2024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9150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6/24/2024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5237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6/24/2024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9164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6/24/2024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7634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6/24/2024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0002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6/24/2024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8480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6/24/2024</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1266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BCE58D-AC31-412B-8D71-A6E0439838E1}" type="datetimeFigureOut">
              <a:rPr lang="en-US" smtClean="0"/>
              <a:t>6/24/2024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018227-BC19-4B03-B5F5-F452E7C64E31}" type="slidenum">
              <a:rPr lang="en-US" smtClean="0"/>
              <a:t>‹#›</a:t>
            </a:fld>
            <a:endParaRPr lang="en-US"/>
          </a:p>
        </p:txBody>
      </p:sp>
    </p:spTree>
    <p:extLst>
      <p:ext uri="{BB962C8B-B14F-4D97-AF65-F5344CB8AC3E}">
        <p14:creationId xmlns:p14="http://schemas.microsoft.com/office/powerpoint/2010/main" val="1464030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BCE58D-AC31-412B-8D71-A6E0439838E1}" type="datetimeFigureOut">
              <a:rPr lang="en-US" smtClean="0"/>
              <a:t>6/24/2024</a:t>
            </a:fld>
            <a:endParaRPr lang="en-US"/>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EB018227-BC19-4B03-B5F5-F452E7C64E31}" type="slidenum">
              <a:rPr lang="en-US" smtClean="0"/>
              <a:t>‹#›</a:t>
            </a:fld>
            <a:endParaRPr lang="en-US" dirty="0"/>
          </a:p>
        </p:txBody>
      </p:sp>
    </p:spTree>
    <p:extLst>
      <p:ext uri="{BB962C8B-B14F-4D97-AF65-F5344CB8AC3E}">
        <p14:creationId xmlns:p14="http://schemas.microsoft.com/office/powerpoint/2010/main" val="919613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6/24/2024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6441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6/24/2024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357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BE451C3-0FF4-47C4-B829-773ADF60F88C}" type="datetimeFigureOut">
              <a:rPr lang="en-US" smtClean="0"/>
              <a:t>6/24/2024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pic>
        <p:nvPicPr>
          <p:cNvPr id="8" name="Picture 7" descr="A picture containing athletic game, basketball, sport&#10;&#10;Description automatically generated">
            <a:extLst>
              <a:ext uri="{FF2B5EF4-FFF2-40B4-BE49-F238E27FC236}">
                <a16:creationId xmlns:a16="http://schemas.microsoft.com/office/drawing/2014/main" id="{92EADC41-6816-607B-BC81-139D57D4B997}"/>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9579426" y="365125"/>
            <a:ext cx="1730773" cy="1213159"/>
          </a:xfrm>
          <a:prstGeom prst="rect">
            <a:avLst/>
          </a:prstGeom>
        </p:spPr>
      </p:pic>
      <p:sp>
        <p:nvSpPr>
          <p:cNvPr id="9" name="TextBox 8">
            <a:extLst>
              <a:ext uri="{FF2B5EF4-FFF2-40B4-BE49-F238E27FC236}">
                <a16:creationId xmlns:a16="http://schemas.microsoft.com/office/drawing/2014/main" id="{0E1D6BA6-5C0C-242E-1601-CFD64BEC15F6}"/>
              </a:ext>
            </a:extLst>
          </p:cNvPr>
          <p:cNvSpPr txBox="1"/>
          <p:nvPr userDrawn="1"/>
        </p:nvSpPr>
        <p:spPr>
          <a:xfrm>
            <a:off x="7104938" y="6277431"/>
            <a:ext cx="4297761" cy="430887"/>
          </a:xfrm>
          <a:prstGeom prst="rect">
            <a:avLst/>
          </a:prstGeom>
          <a:noFill/>
        </p:spPr>
        <p:txBody>
          <a:bodyPr wrap="square" rtlCol="0">
            <a:spAutoFit/>
          </a:bodyPr>
          <a:lstStyle/>
          <a:p>
            <a:pPr algn="r"/>
            <a:r>
              <a:rPr lang="en-US" sz="1100" dirty="0"/>
              <a:t>©Grey Matter Holdings </a:t>
            </a:r>
          </a:p>
          <a:p>
            <a:pPr algn="r"/>
            <a:r>
              <a:rPr lang="en-US" sz="1100" dirty="0"/>
              <a:t>All rights reserved</a:t>
            </a:r>
          </a:p>
        </p:txBody>
      </p:sp>
    </p:spTree>
    <p:extLst>
      <p:ext uri="{BB962C8B-B14F-4D97-AF65-F5344CB8AC3E}">
        <p14:creationId xmlns:p14="http://schemas.microsoft.com/office/powerpoint/2010/main" val="101518764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learning.oreilly.com/library/view/how-to-give/9780470597149/?sso_link=yes&amp;sso_link_from=SNHU"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securityintelligence.com/how-to-present-information-security-topics-to-a-non-security-audience/" TargetMode="External"/><Relationship Id="rId4" Type="http://schemas.openxmlformats.org/officeDocument/2006/relationships/hyperlink" Target="https://www.govtech.com/blogs/lohrmann-on-cybersecurity/how-to-present-security-so-people-listen.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 y="252262"/>
            <a:ext cx="10515600" cy="1325563"/>
          </a:xfrm>
        </p:spPr>
        <p:txBody>
          <a:bodyPr/>
          <a:lstStyle/>
          <a:p>
            <a:r>
              <a:rPr lang="en-US" dirty="0">
                <a:latin typeface="+mn-lt"/>
              </a:rPr>
              <a:t>Security Assessment Briefing </a:t>
            </a:r>
            <a:br>
              <a:rPr lang="en-US" dirty="0">
                <a:latin typeface="+mn-lt"/>
              </a:rPr>
            </a:br>
            <a:r>
              <a:rPr lang="en-US" dirty="0">
                <a:latin typeface="+mn-lt"/>
              </a:rPr>
              <a:t>for </a:t>
            </a:r>
            <a:r>
              <a:rPr lang="en-US" dirty="0" err="1">
                <a:latin typeface="+mn-lt"/>
              </a:rPr>
              <a:t>BrainMeld</a:t>
            </a:r>
            <a:r>
              <a:rPr lang="en-US" dirty="0">
                <a:latin typeface="+mn-lt"/>
              </a:rPr>
              <a:t> Acquisition</a:t>
            </a:r>
          </a:p>
        </p:txBody>
      </p:sp>
      <p:pic>
        <p:nvPicPr>
          <p:cNvPr id="7" name="Picture 4" descr="Decorative">
            <a:extLst>
              <a:ext uri="{FF2B5EF4-FFF2-40B4-BE49-F238E27FC236}">
                <a16:creationId xmlns:a16="http://schemas.microsoft.com/office/drawing/2014/main" id="{B308395C-BBB0-4ACF-888F-747D21D8C945}"/>
              </a:ext>
            </a:extLst>
          </p:cNvPr>
          <p:cNvPicPr>
            <a:picLocks noChangeAspect="1"/>
          </p:cNvPicPr>
          <p:nvPr/>
        </p:nvPicPr>
        <p:blipFill rotWithShape="1">
          <a:blip r:embed="rId3">
            <a:extLst>
              <a:ext uri="{28A0092B-C50C-407E-A947-70E740481C1C}">
                <a14:useLocalDpi xmlns:a14="http://schemas.microsoft.com/office/drawing/2010/main" val="0"/>
              </a:ext>
            </a:extLst>
          </a:blip>
          <a:srcRect l="13894" t="13680" r="14613" b="17759"/>
          <a:stretch/>
        </p:blipFill>
        <p:spPr>
          <a:xfrm>
            <a:off x="6096000" y="2737079"/>
            <a:ext cx="3814075" cy="3657600"/>
          </a:xfrm>
          <a:prstGeom prst="rect">
            <a:avLst/>
          </a:prstGeom>
        </p:spPr>
      </p:pic>
      <p:sp>
        <p:nvSpPr>
          <p:cNvPr id="3" name="TextBox 2">
            <a:extLst>
              <a:ext uri="{FF2B5EF4-FFF2-40B4-BE49-F238E27FC236}">
                <a16:creationId xmlns:a16="http://schemas.microsoft.com/office/drawing/2014/main" id="{F7270571-2F3D-E7B0-F52F-568F791C1AA8}"/>
              </a:ext>
            </a:extLst>
          </p:cNvPr>
          <p:cNvSpPr txBox="1"/>
          <p:nvPr/>
        </p:nvSpPr>
        <p:spPr>
          <a:xfrm>
            <a:off x="531109" y="2242119"/>
            <a:ext cx="5247142" cy="1200329"/>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Presented by:</a:t>
            </a:r>
          </a:p>
          <a:p>
            <a:r>
              <a:rPr lang="en-US" sz="2400" dirty="0">
                <a:latin typeface="Times New Roman" panose="02020603050405020304" pitchFamily="18" charset="0"/>
                <a:cs typeface="Times New Roman" panose="02020603050405020304" pitchFamily="18" charset="0"/>
              </a:rPr>
              <a:t>	Jarrett Phillips</a:t>
            </a:r>
          </a:p>
          <a:p>
            <a:r>
              <a:rPr lang="en-US" sz="2400" dirty="0">
                <a:latin typeface="Times New Roman" panose="02020603050405020304" pitchFamily="18" charset="0"/>
                <a:cs typeface="Times New Roman" panose="02020603050405020304" pitchFamily="18" charset="0"/>
              </a:rPr>
              <a:t>	Cybersecurity Team, Grey Matter</a:t>
            </a:r>
          </a:p>
        </p:txBody>
      </p:sp>
      <p:pic>
        <p:nvPicPr>
          <p:cNvPr id="4" name="Picture 2" descr="A close up of a logo&#10;&#10;Description automatically generated">
            <a:extLst>
              <a:ext uri="{FF2B5EF4-FFF2-40B4-BE49-F238E27FC236}">
                <a16:creationId xmlns:a16="http://schemas.microsoft.com/office/drawing/2014/main" id="{B736C49B-417B-6F65-A083-539315AE2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2872" y="3386855"/>
            <a:ext cx="2966251" cy="3471145"/>
          </a:xfrm>
          <a:prstGeom prst="rect">
            <a:avLst/>
          </a:prstGeom>
        </p:spPr>
      </p:pic>
      <p:sp>
        <p:nvSpPr>
          <p:cNvPr id="5" name="Parallelogram 3">
            <a:extLst>
              <a:ext uri="{FF2B5EF4-FFF2-40B4-BE49-F238E27FC236}">
                <a16:creationId xmlns:a16="http://schemas.microsoft.com/office/drawing/2014/main" id="{AC0ED940-28FE-20C5-2F15-DA3D15F287CB}"/>
              </a:ext>
            </a:extLst>
          </p:cNvPr>
          <p:cNvSpPr/>
          <p:nvPr/>
        </p:nvSpPr>
        <p:spPr>
          <a:xfrm>
            <a:off x="4809123" y="5495102"/>
            <a:ext cx="3554470" cy="899577"/>
          </a:xfrm>
          <a:prstGeom prst="parallelogram">
            <a:avLst/>
          </a:prstGeom>
          <a:solidFill>
            <a:schemeClr val="bg1"/>
          </a:solidFill>
        </p:spPr>
        <p:txBody>
          <a:bodyPr wrap="none" lIns="91440" tIns="45720" rIns="91440" bIns="45720">
            <a:spAutoFit/>
          </a:bodyPr>
          <a:lstStyle/>
          <a:p>
            <a:pPr algn="ctr"/>
            <a:r>
              <a:rPr lang="en-US" sz="4000" b="1" i="1" cap="none" spc="0" dirty="0">
                <a:ln w="13462">
                  <a:solidFill>
                    <a:schemeClr val="tx1">
                      <a:lumMod val="85000"/>
                      <a:lumOff val="15000"/>
                    </a:schemeClr>
                  </a:solidFill>
                  <a:prstDash val="solid"/>
                </a:ln>
                <a:solidFill>
                  <a:schemeClr val="bg2"/>
                </a:solidFill>
                <a:effectLst>
                  <a:outerShdw dist="38100" dir="2700000" algn="bl" rotWithShape="0">
                    <a:schemeClr val="accent5"/>
                  </a:outerShdw>
                </a:effectLst>
              </a:rPr>
              <a:t>Grey </a:t>
            </a:r>
            <a:r>
              <a:rPr lang="en-US" sz="4000" b="1" i="1" cap="none" spc="0" dirty="0">
                <a:ln w="13462">
                  <a:solidFill>
                    <a:schemeClr val="tx1">
                      <a:lumMod val="85000"/>
                      <a:lumOff val="15000"/>
                    </a:schemeClr>
                  </a:solidFill>
                  <a:prstDash val="solid"/>
                </a:ln>
                <a:solidFill>
                  <a:schemeClr val="accent1">
                    <a:lumMod val="60000"/>
                    <a:lumOff val="40000"/>
                  </a:schemeClr>
                </a:solidFill>
                <a:effectLst>
                  <a:outerShdw dist="38100" dir="2700000" algn="bl" rotWithShape="0">
                    <a:schemeClr val="accent5"/>
                  </a:outerShdw>
                </a:effectLst>
              </a:rPr>
              <a:t>Matter</a:t>
            </a:r>
          </a:p>
        </p:txBody>
      </p:sp>
    </p:spTree>
    <p:extLst>
      <p:ext uri="{BB962C8B-B14F-4D97-AF65-F5344CB8AC3E}">
        <p14:creationId xmlns:p14="http://schemas.microsoft.com/office/powerpoint/2010/main" val="1790256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D2639-4818-8DEE-9C44-BC3AE8B7F996}"/>
              </a:ext>
            </a:extLst>
          </p:cNvPr>
          <p:cNvSpPr>
            <a:spLocks noGrp="1"/>
          </p:cNvSpPr>
          <p:nvPr>
            <p:ph type="title"/>
          </p:nvPr>
        </p:nvSpPr>
        <p:spPr/>
        <p:txBody>
          <a:bodyPr/>
          <a:lstStyle/>
          <a:p>
            <a:r>
              <a:rPr lang="en-US" dirty="0"/>
              <a:t>Questions and Thank You</a:t>
            </a:r>
          </a:p>
        </p:txBody>
      </p:sp>
      <p:sp>
        <p:nvSpPr>
          <p:cNvPr id="3" name="Content Placeholder 2">
            <a:extLst>
              <a:ext uri="{FF2B5EF4-FFF2-40B4-BE49-F238E27FC236}">
                <a16:creationId xmlns:a16="http://schemas.microsoft.com/office/drawing/2014/main" id="{9099356D-D4CC-D56D-BCB6-1A95C6B85D29}"/>
              </a:ext>
            </a:extLst>
          </p:cNvPr>
          <p:cNvSpPr>
            <a:spLocks noGrp="1"/>
          </p:cNvSpPr>
          <p:nvPr>
            <p:ph idx="1"/>
          </p:nvPr>
        </p:nvSpPr>
        <p:spPr>
          <a:xfrm>
            <a:off x="677334" y="1488613"/>
            <a:ext cx="8596668" cy="5171267"/>
          </a:xfrm>
        </p:spPr>
        <p:txBody>
          <a:bodyPr/>
          <a:lstStyle/>
          <a:p>
            <a:r>
              <a:rPr lang="en-US" dirty="0"/>
              <a:t>Invitation for questions from the audience.</a:t>
            </a:r>
          </a:p>
          <a:p>
            <a:r>
              <a:rPr lang="en-US" dirty="0"/>
              <a:t>Closing remarks and thank you message.</a:t>
            </a:r>
          </a:p>
          <a:p>
            <a:endParaRPr lang="en-US" dirty="0"/>
          </a:p>
          <a:p>
            <a:pPr marL="0" indent="0">
              <a:buNone/>
            </a:pPr>
            <a:r>
              <a:rPr lang="en-US" dirty="0"/>
              <a:t>References:</a:t>
            </a:r>
            <a:br>
              <a:rPr lang="en-US" dirty="0"/>
            </a:br>
            <a:br>
              <a:rPr lang="en-US" dirty="0"/>
            </a:br>
            <a:r>
              <a:rPr lang="en-US" dirty="0"/>
              <a:t>“How to Give a Pretty Good Presentation: A Speaking Survival Guide for the Rest of Us” By T.J. Walker </a:t>
            </a:r>
            <a:r>
              <a:rPr lang="en-US" dirty="0">
                <a:hlinkClick r:id="rId3"/>
              </a:rPr>
              <a:t>https://learning.oreilly.com/library/view/how-to-give/9780470597149/?sso_link=yes&amp;sso_link_from=SNHU</a:t>
            </a:r>
            <a:r>
              <a:rPr lang="en-US" dirty="0"/>
              <a:t> </a:t>
            </a:r>
          </a:p>
          <a:p>
            <a:pPr marL="0" indent="0">
              <a:buNone/>
            </a:pPr>
            <a:r>
              <a:rPr lang="en-US" dirty="0"/>
              <a:t>“How to Present Security So People Will Listen — and Take Action” By Dan Lohrmann  </a:t>
            </a:r>
            <a:r>
              <a:rPr lang="en-US" dirty="0">
                <a:hlinkClick r:id="rId4"/>
              </a:rPr>
              <a:t>https://www.govtech.com/blogs/lohrmann-on-cybersecurity/how-to-present-security-so-people-listen.html</a:t>
            </a:r>
            <a:r>
              <a:rPr lang="en-US" dirty="0"/>
              <a:t> </a:t>
            </a:r>
          </a:p>
          <a:p>
            <a:pPr marL="0" indent="0">
              <a:buNone/>
            </a:pPr>
            <a:endParaRPr lang="en-US" dirty="0"/>
          </a:p>
          <a:p>
            <a:pPr marL="0" indent="0">
              <a:buNone/>
            </a:pPr>
            <a:r>
              <a:rPr lang="en-US" dirty="0"/>
              <a:t>“How to Present Information Security Topics to a Non-Security Audience” By Martin </a:t>
            </a:r>
            <a:r>
              <a:rPr lang="en-US" dirty="0" err="1"/>
              <a:t>McKeay</a:t>
            </a:r>
            <a:r>
              <a:rPr lang="en-US" dirty="0"/>
              <a:t>(2014) </a:t>
            </a:r>
            <a:r>
              <a:rPr lang="en-US" dirty="0">
                <a:hlinkClick r:id="rId5"/>
              </a:rPr>
              <a:t>https://securityintelligence.com/how-to-present-information-security-topics-to-a-non-security-audience/</a:t>
            </a:r>
            <a:r>
              <a:rPr lang="en-US" dirty="0"/>
              <a:t> </a:t>
            </a:r>
          </a:p>
        </p:txBody>
      </p:sp>
    </p:spTree>
    <p:extLst>
      <p:ext uri="{BB962C8B-B14F-4D97-AF65-F5344CB8AC3E}">
        <p14:creationId xmlns:p14="http://schemas.microsoft.com/office/powerpoint/2010/main" val="2988255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6ECB1-0806-19BF-8E52-F5F49F537F7D}"/>
              </a:ext>
            </a:extLst>
          </p:cNvPr>
          <p:cNvSpPr>
            <a:spLocks noGrp="1"/>
          </p:cNvSpPr>
          <p:nvPr>
            <p:ph type="title"/>
          </p:nvPr>
        </p:nvSpPr>
        <p:spPr>
          <a:xfrm>
            <a:off x="441961" y="256222"/>
            <a:ext cx="10515600" cy="1325563"/>
          </a:xfrm>
        </p:spPr>
        <p:txBody>
          <a:bodyPr anchor="ctr">
            <a:normAutofit/>
          </a:bodyPr>
          <a:lstStyle/>
          <a:p>
            <a:r>
              <a:rPr lang="en-US" dirty="0"/>
              <a:t>The Beginning</a:t>
            </a:r>
          </a:p>
        </p:txBody>
      </p:sp>
      <p:pic>
        <p:nvPicPr>
          <p:cNvPr id="5" name="Picture 4" descr="Person walking up a stairs">
            <a:extLst>
              <a:ext uri="{FF2B5EF4-FFF2-40B4-BE49-F238E27FC236}">
                <a16:creationId xmlns:a16="http://schemas.microsoft.com/office/drawing/2014/main" id="{A1006240-4F5B-FBF8-A074-173C798E9C81}"/>
              </a:ext>
            </a:extLst>
          </p:cNvPr>
          <p:cNvPicPr>
            <a:picLocks noChangeAspect="1"/>
          </p:cNvPicPr>
          <p:nvPr/>
        </p:nvPicPr>
        <p:blipFill rotWithShape="1">
          <a:blip r:embed="rId3"/>
          <a:srcRect t="15504" b="22504"/>
          <a:stretch/>
        </p:blipFill>
        <p:spPr>
          <a:xfrm>
            <a:off x="5196839" y="1559411"/>
            <a:ext cx="6830231" cy="3904615"/>
          </a:xfrm>
          <a:prstGeom prst="rect">
            <a:avLst/>
          </a:prstGeom>
          <a:noFill/>
        </p:spPr>
      </p:pic>
      <p:sp>
        <p:nvSpPr>
          <p:cNvPr id="4" name="TextBox 3">
            <a:extLst>
              <a:ext uri="{FF2B5EF4-FFF2-40B4-BE49-F238E27FC236}">
                <a16:creationId xmlns:a16="http://schemas.microsoft.com/office/drawing/2014/main" id="{482AFEC3-DA0E-135C-CE17-BBA1642BD156}"/>
              </a:ext>
            </a:extLst>
          </p:cNvPr>
          <p:cNvSpPr txBox="1"/>
          <p:nvPr/>
        </p:nvSpPr>
        <p:spPr>
          <a:xfrm>
            <a:off x="0" y="2245003"/>
            <a:ext cx="5371983" cy="2246769"/>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 Overview of the acquisition of </a:t>
            </a:r>
            <a:r>
              <a:rPr lang="en-US" sz="2000" dirty="0" err="1">
                <a:latin typeface="Times New Roman" panose="02020603050405020304" pitchFamily="18" charset="0"/>
                <a:cs typeface="Times New Roman" panose="02020603050405020304" pitchFamily="18" charset="0"/>
              </a:rPr>
              <a:t>BrainMeld</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Importance of security assessment in the context </a:t>
            </a:r>
          </a:p>
          <a:p>
            <a:r>
              <a:rPr lang="en-US" sz="2000" dirty="0">
                <a:latin typeface="Times New Roman" panose="02020603050405020304" pitchFamily="18" charset="0"/>
                <a:cs typeface="Times New Roman" panose="02020603050405020304" pitchFamily="18" charset="0"/>
              </a:rPr>
              <a:t>of the acquisition</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Objectives: To share findings and recommend </a:t>
            </a:r>
          </a:p>
          <a:p>
            <a:r>
              <a:rPr lang="en-US" sz="2000" dirty="0">
                <a:latin typeface="Times New Roman" panose="02020603050405020304" pitchFamily="18" charset="0"/>
                <a:cs typeface="Times New Roman" panose="02020603050405020304" pitchFamily="18" charset="0"/>
              </a:rPr>
              <a:t>actions</a:t>
            </a:r>
          </a:p>
        </p:txBody>
      </p:sp>
      <p:pic>
        <p:nvPicPr>
          <p:cNvPr id="6" name="Picture 2" descr="A close up of a logo&#10;&#10;Description automatically generated">
            <a:extLst>
              <a:ext uri="{FF2B5EF4-FFF2-40B4-BE49-F238E27FC236}">
                <a16:creationId xmlns:a16="http://schemas.microsoft.com/office/drawing/2014/main" id="{FFAC692C-11B1-FCE9-BC13-ACE2DC9B1A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9720" y="4260229"/>
            <a:ext cx="2057399" cy="2407594"/>
          </a:xfrm>
          <a:prstGeom prst="rect">
            <a:avLst/>
          </a:prstGeom>
        </p:spPr>
      </p:pic>
    </p:spTree>
    <p:extLst>
      <p:ext uri="{BB962C8B-B14F-4D97-AF65-F5344CB8AC3E}">
        <p14:creationId xmlns:p14="http://schemas.microsoft.com/office/powerpoint/2010/main" val="1607081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4" name="Straight Connector 53">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6"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8" name="Isosceles Triangle 57">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2" name="Isosceles Triangle 61">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3" name="Isosceles Triangle 62">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7B43BE21-7DD2-B2DA-04B7-97A68C7E784D}"/>
              </a:ext>
            </a:extLst>
          </p:cNvPr>
          <p:cNvSpPr>
            <a:spLocks noGrp="1"/>
          </p:cNvSpPr>
          <p:nvPr>
            <p:ph type="title"/>
          </p:nvPr>
        </p:nvSpPr>
        <p:spPr>
          <a:xfrm>
            <a:off x="770997" y="148382"/>
            <a:ext cx="7673801" cy="1087656"/>
          </a:xfrm>
        </p:spPr>
        <p:txBody>
          <a:bodyPr vert="horz" lIns="91440" tIns="45720" rIns="91440" bIns="45720" rtlCol="0" anchor="b">
            <a:normAutofit/>
          </a:bodyPr>
          <a:lstStyle/>
          <a:p>
            <a:pPr>
              <a:lnSpc>
                <a:spcPct val="90000"/>
              </a:lnSpc>
            </a:pPr>
            <a:r>
              <a:rPr lang="en-US" sz="3400" kern="1200" dirty="0">
                <a:solidFill>
                  <a:schemeClr val="accent1"/>
                </a:solidFill>
                <a:latin typeface="+mj-lt"/>
                <a:ea typeface="+mj-ea"/>
                <a:cs typeface="+mj-cs"/>
              </a:rPr>
              <a:t>Vulnerabilities</a:t>
            </a:r>
            <a:br>
              <a:rPr lang="en-US" sz="3400" kern="1200" dirty="0">
                <a:solidFill>
                  <a:schemeClr val="accent1"/>
                </a:solidFill>
                <a:latin typeface="+mj-lt"/>
                <a:ea typeface="+mj-ea"/>
                <a:cs typeface="+mj-cs"/>
              </a:rPr>
            </a:br>
            <a:endParaRPr lang="en-US" sz="3400" kern="1200" dirty="0">
              <a:solidFill>
                <a:schemeClr val="accent1"/>
              </a:solidFill>
              <a:latin typeface="+mj-lt"/>
              <a:ea typeface="+mj-ea"/>
              <a:cs typeface="+mj-cs"/>
            </a:endParaRPr>
          </a:p>
        </p:txBody>
      </p:sp>
      <p:pic>
        <p:nvPicPr>
          <p:cNvPr id="6" name="Picture 5" descr="A pie chart with numbers and a black background&#10;&#10;Description automatically generated">
            <a:extLst>
              <a:ext uri="{FF2B5EF4-FFF2-40B4-BE49-F238E27FC236}">
                <a16:creationId xmlns:a16="http://schemas.microsoft.com/office/drawing/2014/main" id="{1859C94C-FE08-524D-83A5-E5085E8D53AB}"/>
              </a:ext>
            </a:extLst>
          </p:cNvPr>
          <p:cNvPicPr>
            <a:picLocks noChangeAspect="1"/>
          </p:cNvPicPr>
          <p:nvPr/>
        </p:nvPicPr>
        <p:blipFill rotWithShape="1">
          <a:blip r:embed="rId3">
            <a:extLst>
              <a:ext uri="{28A0092B-C50C-407E-A947-70E740481C1C}">
                <a14:useLocalDpi xmlns:a14="http://schemas.microsoft.com/office/drawing/2010/main" val="0"/>
              </a:ext>
            </a:extLst>
          </a:blip>
          <a:srcRect l="3321" r="18370" b="-2"/>
          <a:stretch/>
        </p:blipFill>
        <p:spPr>
          <a:xfrm>
            <a:off x="1326132" y="617222"/>
            <a:ext cx="5185888" cy="3642357"/>
          </a:xfrm>
          <a:prstGeom prst="rect">
            <a:avLst/>
          </a:prstGeom>
        </p:spPr>
      </p:pic>
      <p:sp>
        <p:nvSpPr>
          <p:cNvPr id="8" name="TextBox 7">
            <a:extLst>
              <a:ext uri="{FF2B5EF4-FFF2-40B4-BE49-F238E27FC236}">
                <a16:creationId xmlns:a16="http://schemas.microsoft.com/office/drawing/2014/main" id="{449EEFFA-4CEA-88A4-C6C5-73EDC3DAF864}"/>
              </a:ext>
            </a:extLst>
          </p:cNvPr>
          <p:cNvSpPr txBox="1"/>
          <p:nvPr/>
        </p:nvSpPr>
        <p:spPr>
          <a:xfrm>
            <a:off x="6186971" y="-694304"/>
            <a:ext cx="3416471" cy="4832092"/>
          </a:xfrm>
          <a:prstGeom prst="rect">
            <a:avLst/>
          </a:prstGeom>
          <a:noFill/>
        </p:spPr>
        <p:txBody>
          <a:bodyPr wrap="square" rtlCol="0">
            <a:spAutoFit/>
          </a:bodyPr>
          <a:lstStyle/>
          <a:p>
            <a:r>
              <a:rPr lang="en-US" sz="8800" dirty="0">
                <a:solidFill>
                  <a:srgbClr val="FF0000"/>
                </a:solidFill>
              </a:rPr>
              <a:t>.</a:t>
            </a:r>
            <a:r>
              <a:rPr lang="en-US" dirty="0"/>
              <a:t>Scheduled maintenance issues, </a:t>
            </a:r>
          </a:p>
          <a:p>
            <a:r>
              <a:rPr lang="en-US" sz="9600" dirty="0">
                <a:solidFill>
                  <a:srgbClr val="00B0F0"/>
                </a:solidFill>
              </a:rPr>
              <a:t>.</a:t>
            </a:r>
            <a:r>
              <a:rPr lang="en-US" dirty="0"/>
              <a:t>Policy Update Issues </a:t>
            </a:r>
          </a:p>
          <a:p>
            <a:endParaRPr lang="en-US" dirty="0"/>
          </a:p>
          <a:p>
            <a:r>
              <a:rPr lang="en-US" sz="8800" dirty="0">
                <a:solidFill>
                  <a:schemeClr val="accent1"/>
                </a:solidFill>
              </a:rPr>
              <a:t>.</a:t>
            </a:r>
            <a:r>
              <a:rPr lang="en-US" dirty="0"/>
              <a:t>Other Security Issues</a:t>
            </a:r>
          </a:p>
        </p:txBody>
      </p:sp>
      <p:sp>
        <p:nvSpPr>
          <p:cNvPr id="9" name="TextBox 8">
            <a:extLst>
              <a:ext uri="{FF2B5EF4-FFF2-40B4-BE49-F238E27FC236}">
                <a16:creationId xmlns:a16="http://schemas.microsoft.com/office/drawing/2014/main" id="{410374A3-4361-E346-C8C6-28D1CE9150E8}"/>
              </a:ext>
            </a:extLst>
          </p:cNvPr>
          <p:cNvSpPr txBox="1"/>
          <p:nvPr/>
        </p:nvSpPr>
        <p:spPr>
          <a:xfrm>
            <a:off x="571049" y="4838828"/>
            <a:ext cx="9063700" cy="1631216"/>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Scheduled Maintenance Issues: </a:t>
            </a:r>
            <a:r>
              <a:rPr lang="en-US" sz="2000" dirty="0">
                <a:latin typeface="Times New Roman" panose="02020603050405020304" pitchFamily="18" charset="0"/>
                <a:cs typeface="Times New Roman" panose="02020603050405020304" pitchFamily="18" charset="0"/>
              </a:rPr>
              <a:t>Regular updates required for software and hardware.</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Policy Update Issues: </a:t>
            </a:r>
            <a:r>
              <a:rPr lang="en-US" sz="2000" dirty="0">
                <a:latin typeface="Times New Roman" panose="02020603050405020304" pitchFamily="18" charset="0"/>
                <a:cs typeface="Times New Roman" panose="02020603050405020304" pitchFamily="18" charset="0"/>
              </a:rPr>
              <a:t>Need for updated security policies to reduce risks.</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Other Security Issues: </a:t>
            </a:r>
            <a:r>
              <a:rPr lang="en-US" sz="2000" dirty="0">
                <a:latin typeface="Times New Roman" panose="02020603050405020304" pitchFamily="18" charset="0"/>
                <a:cs typeface="Times New Roman" panose="02020603050405020304" pitchFamily="18" charset="0"/>
              </a:rPr>
              <a:t>Various vulnerabilities that pose significant risks.</a:t>
            </a:r>
          </a:p>
        </p:txBody>
      </p:sp>
    </p:spTree>
    <p:extLst>
      <p:ext uri="{BB962C8B-B14F-4D97-AF65-F5344CB8AC3E}">
        <p14:creationId xmlns:p14="http://schemas.microsoft.com/office/powerpoint/2010/main" val="114203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Isosceles Triangle 3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5460B022-451A-3683-150E-9D21C9735D94}"/>
              </a:ext>
            </a:extLst>
          </p:cNvPr>
          <p:cNvSpPr>
            <a:spLocks noGrp="1"/>
          </p:cNvSpPr>
          <p:nvPr>
            <p:ph type="title"/>
          </p:nvPr>
        </p:nvSpPr>
        <p:spPr>
          <a:xfrm>
            <a:off x="673754" y="643467"/>
            <a:ext cx="4203045" cy="1375608"/>
          </a:xfrm>
        </p:spPr>
        <p:txBody>
          <a:bodyPr anchor="ctr">
            <a:normAutofit/>
          </a:bodyPr>
          <a:lstStyle/>
          <a:p>
            <a:r>
              <a:rPr lang="en-US">
                <a:solidFill>
                  <a:schemeClr val="bg1"/>
                </a:solidFill>
              </a:rPr>
              <a:t>Scheduled Maintenance Issues</a:t>
            </a:r>
          </a:p>
        </p:txBody>
      </p:sp>
      <p:sp>
        <p:nvSpPr>
          <p:cNvPr id="3" name="Content Placeholder 2">
            <a:extLst>
              <a:ext uri="{FF2B5EF4-FFF2-40B4-BE49-F238E27FC236}">
                <a16:creationId xmlns:a16="http://schemas.microsoft.com/office/drawing/2014/main" id="{99BB674B-EAD5-ECCC-1DC2-61EFFCF8237D}"/>
              </a:ext>
            </a:extLst>
          </p:cNvPr>
          <p:cNvSpPr>
            <a:spLocks noGrp="1"/>
          </p:cNvSpPr>
          <p:nvPr>
            <p:ph idx="1"/>
          </p:nvPr>
        </p:nvSpPr>
        <p:spPr>
          <a:xfrm>
            <a:off x="673754" y="2160590"/>
            <a:ext cx="3973943" cy="3440110"/>
          </a:xfrm>
        </p:spPr>
        <p:txBody>
          <a:bodyPr>
            <a:normAutofit/>
          </a:bodyPr>
          <a:lstStyle/>
          <a:p>
            <a:r>
              <a:rPr lang="en-US">
                <a:solidFill>
                  <a:schemeClr val="bg1"/>
                </a:solidFill>
                <a:latin typeface="Times New Roman" panose="02020603050405020304" pitchFamily="18" charset="0"/>
                <a:cs typeface="Times New Roman" panose="02020603050405020304" pitchFamily="18" charset="0"/>
              </a:rPr>
              <a:t>Issues arising from the need for regular updates</a:t>
            </a:r>
          </a:p>
          <a:p>
            <a:pPr marL="0" indent="0">
              <a:buNone/>
            </a:pPr>
            <a:r>
              <a:rPr lang="en-US" b="1">
                <a:solidFill>
                  <a:schemeClr val="bg1"/>
                </a:solidFill>
                <a:latin typeface="Times New Roman" panose="02020603050405020304" pitchFamily="18" charset="0"/>
                <a:cs typeface="Times New Roman" panose="02020603050405020304" pitchFamily="18" charset="0"/>
              </a:rPr>
              <a:t>Examples:</a:t>
            </a:r>
          </a:p>
          <a:p>
            <a:r>
              <a:rPr lang="en-US">
                <a:solidFill>
                  <a:schemeClr val="bg1"/>
                </a:solidFill>
                <a:latin typeface="Times New Roman" panose="02020603050405020304" pitchFamily="18" charset="0"/>
                <a:cs typeface="Times New Roman" panose="02020603050405020304" pitchFamily="18" charset="0"/>
              </a:rPr>
              <a:t>Outdated software versions.</a:t>
            </a:r>
          </a:p>
          <a:p>
            <a:r>
              <a:rPr lang="en-US">
                <a:solidFill>
                  <a:schemeClr val="bg1"/>
                </a:solidFill>
                <a:latin typeface="Times New Roman" panose="02020603050405020304" pitchFamily="18" charset="0"/>
                <a:cs typeface="Times New Roman" panose="02020603050405020304" pitchFamily="18" charset="0"/>
              </a:rPr>
              <a:t>Old hardware needing firmware updates.</a:t>
            </a:r>
          </a:p>
          <a:p>
            <a:pPr marL="0" indent="0">
              <a:buNone/>
            </a:pPr>
            <a:r>
              <a:rPr lang="en-US" b="1">
                <a:solidFill>
                  <a:schemeClr val="bg1"/>
                </a:solidFill>
                <a:latin typeface="Times New Roman" panose="02020603050405020304" pitchFamily="18" charset="0"/>
                <a:cs typeface="Times New Roman" panose="02020603050405020304" pitchFamily="18" charset="0"/>
              </a:rPr>
              <a:t>Importance: </a:t>
            </a:r>
            <a:r>
              <a:rPr lang="en-US">
                <a:solidFill>
                  <a:schemeClr val="bg1"/>
                </a:solidFill>
                <a:latin typeface="Times New Roman" panose="02020603050405020304" pitchFamily="18" charset="0"/>
                <a:cs typeface="Times New Roman" panose="02020603050405020304" pitchFamily="18" charset="0"/>
              </a:rPr>
              <a:t>Unaddressed issues can lead to easy exploitation by hackers.</a:t>
            </a:r>
          </a:p>
          <a:p>
            <a:pPr marL="0" indent="0">
              <a:buNone/>
            </a:pPr>
            <a:endParaRPr lang="en-US">
              <a:solidFill>
                <a:schemeClr val="bg1"/>
              </a:solidFill>
              <a:latin typeface="Times New Roman" panose="02020603050405020304" pitchFamily="18" charset="0"/>
              <a:cs typeface="Times New Roman" panose="02020603050405020304" pitchFamily="18" charset="0"/>
            </a:endParaRPr>
          </a:p>
          <a:p>
            <a:pPr marL="0" indent="0">
              <a:buNone/>
            </a:pPr>
            <a:endParaRPr lang="en-US">
              <a:solidFill>
                <a:schemeClr val="bg1"/>
              </a:solidFill>
              <a:latin typeface="Times New Roman" panose="02020603050405020304" pitchFamily="18" charset="0"/>
              <a:cs typeface="Times New Roman" panose="02020603050405020304" pitchFamily="18" charset="0"/>
            </a:endParaRPr>
          </a:p>
        </p:txBody>
      </p:sp>
      <p:sp>
        <p:nvSpPr>
          <p:cNvPr id="36" name="Isosceles Triangle 3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aphicFrame>
        <p:nvGraphicFramePr>
          <p:cNvPr id="8" name="Table 7">
            <a:extLst>
              <a:ext uri="{FF2B5EF4-FFF2-40B4-BE49-F238E27FC236}">
                <a16:creationId xmlns:a16="http://schemas.microsoft.com/office/drawing/2014/main" id="{D6B50D4C-E652-75DA-5B86-922E85B1A1A0}"/>
              </a:ext>
            </a:extLst>
          </p:cNvPr>
          <p:cNvGraphicFramePr>
            <a:graphicFrameLocks noGrp="1"/>
          </p:cNvGraphicFramePr>
          <p:nvPr>
            <p:extLst>
              <p:ext uri="{D42A27DB-BD31-4B8C-83A1-F6EECF244321}">
                <p14:modId xmlns:p14="http://schemas.microsoft.com/office/powerpoint/2010/main" val="1575982128"/>
              </p:ext>
            </p:extLst>
          </p:nvPr>
        </p:nvGraphicFramePr>
        <p:xfrm>
          <a:off x="5614750" y="643467"/>
          <a:ext cx="6243068" cy="5564381"/>
        </p:xfrm>
        <a:graphic>
          <a:graphicData uri="http://schemas.openxmlformats.org/drawingml/2006/table">
            <a:tbl>
              <a:tblPr firstRow="1" bandRow="1">
                <a:noFill/>
                <a:tableStyleId>{9D7B26C5-4107-4FEC-AEDC-1716B250A1EF}</a:tableStyleId>
              </a:tblPr>
              <a:tblGrid>
                <a:gridCol w="2037320">
                  <a:extLst>
                    <a:ext uri="{9D8B030D-6E8A-4147-A177-3AD203B41FA5}">
                      <a16:colId xmlns:a16="http://schemas.microsoft.com/office/drawing/2014/main" val="1663642917"/>
                    </a:ext>
                  </a:extLst>
                </a:gridCol>
                <a:gridCol w="2176537">
                  <a:extLst>
                    <a:ext uri="{9D8B030D-6E8A-4147-A177-3AD203B41FA5}">
                      <a16:colId xmlns:a16="http://schemas.microsoft.com/office/drawing/2014/main" val="571999849"/>
                    </a:ext>
                  </a:extLst>
                </a:gridCol>
                <a:gridCol w="2029211">
                  <a:extLst>
                    <a:ext uri="{9D8B030D-6E8A-4147-A177-3AD203B41FA5}">
                      <a16:colId xmlns:a16="http://schemas.microsoft.com/office/drawing/2014/main" val="85974910"/>
                    </a:ext>
                  </a:extLst>
                </a:gridCol>
              </a:tblGrid>
              <a:tr h="482431">
                <a:tc>
                  <a:txBody>
                    <a:bodyPr/>
                    <a:lstStyle/>
                    <a:p>
                      <a:r>
                        <a:rPr lang="en-US" sz="1600" b="0" cap="none" spc="0">
                          <a:solidFill>
                            <a:schemeClr val="tx1"/>
                          </a:solidFill>
                        </a:rPr>
                        <a:t>Vulnerability Name</a:t>
                      </a:r>
                    </a:p>
                  </a:txBody>
                  <a:tcPr marL="38482" marR="38482" marT="44899" marB="44899">
                    <a:lnL w="12700" cmpd="sng">
                      <a:noFill/>
                    </a:lnL>
                    <a:lnR w="12700" cmpd="sng">
                      <a:noFill/>
                    </a:lnR>
                    <a:lnT w="28575" cap="flat" cmpd="sng" algn="ctr">
                      <a:solidFill>
                        <a:schemeClr val="tx1"/>
                      </a:solidFill>
                      <a:prstDash val="solid"/>
                    </a:lnT>
                    <a:lnB w="38100" cmpd="sng">
                      <a:noFill/>
                    </a:lnB>
                    <a:noFill/>
                  </a:tcPr>
                </a:tc>
                <a:tc>
                  <a:txBody>
                    <a:bodyPr/>
                    <a:lstStyle/>
                    <a:p>
                      <a:r>
                        <a:rPr lang="en-US" sz="1600" b="0" cap="none" spc="0">
                          <a:solidFill>
                            <a:schemeClr val="tx1"/>
                          </a:solidFill>
                        </a:rPr>
                        <a:t>Description</a:t>
                      </a:r>
                    </a:p>
                  </a:txBody>
                  <a:tcPr marL="38482" marR="38482" marT="44899" marB="44899">
                    <a:lnL w="12700" cmpd="sng">
                      <a:noFill/>
                    </a:lnL>
                    <a:lnR w="12700" cmpd="sng">
                      <a:noFill/>
                    </a:lnR>
                    <a:lnT w="28575" cap="flat" cmpd="sng" algn="ctr">
                      <a:solidFill>
                        <a:schemeClr val="tx1"/>
                      </a:solidFill>
                      <a:prstDash val="solid"/>
                    </a:lnT>
                    <a:lnB w="38100" cmpd="sng">
                      <a:noFill/>
                    </a:lnB>
                    <a:noFill/>
                  </a:tcPr>
                </a:tc>
                <a:tc>
                  <a:txBody>
                    <a:bodyPr/>
                    <a:lstStyle/>
                    <a:p>
                      <a:r>
                        <a:rPr lang="en-US" sz="1600" b="0" cap="none" spc="0">
                          <a:solidFill>
                            <a:schemeClr val="tx1"/>
                          </a:solidFill>
                        </a:rPr>
                        <a:t>Actions to be Taken</a:t>
                      </a:r>
                    </a:p>
                  </a:txBody>
                  <a:tcPr marL="38482" marR="38482" marT="44899" marB="44899">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2205825626"/>
                  </a:ext>
                </a:extLst>
              </a:tr>
              <a:tr h="1027112">
                <a:tc>
                  <a:txBody>
                    <a:bodyPr/>
                    <a:lstStyle/>
                    <a:p>
                      <a:r>
                        <a:rPr lang="en-US" sz="1600" cap="none" spc="0">
                          <a:solidFill>
                            <a:schemeClr val="tx1"/>
                          </a:solidFill>
                          <a:latin typeface="Times New Roman" panose="02020603050405020304" pitchFamily="18" charset="0"/>
                          <a:cs typeface="Times New Roman" panose="02020603050405020304" pitchFamily="18" charset="0"/>
                        </a:rPr>
                        <a:t>Microsoft Windows SMB Server NTLM Multiple Vulnerabilities (971468)</a:t>
                      </a:r>
                    </a:p>
                  </a:txBody>
                  <a:tcPr marL="38482" marR="38482" marT="44899" marB="44899">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1600" cap="none" spc="0">
                          <a:solidFill>
                            <a:schemeClr val="tx1"/>
                          </a:solidFill>
                          <a:latin typeface="Times New Roman" panose="02020603050405020304" pitchFamily="18" charset="0"/>
                          <a:cs typeface="Times New Roman" panose="02020603050405020304" pitchFamily="18" charset="0"/>
                        </a:rPr>
                        <a:t>Critical vulnerabilities in SMB Server that can be exploited by attackers.</a:t>
                      </a:r>
                    </a:p>
                  </a:txBody>
                  <a:tcPr marL="38482" marR="38482" marT="44899" marB="44899">
                    <a:lnL w="12700" cmpd="sng">
                      <a:noFill/>
                      <a:prstDash val="solid"/>
                    </a:lnL>
                    <a:lnR w="12700" cmpd="sng">
                      <a:noFill/>
                      <a:prstDash val="solid"/>
                    </a:lnR>
                    <a:lnT w="38100" cmpd="sng">
                      <a:noFill/>
                    </a:lnT>
                    <a:lnB w="12700" cap="flat" cmpd="sng" algn="ctr">
                      <a:noFill/>
                      <a:prstDash val="solid"/>
                    </a:lnB>
                    <a:noFill/>
                  </a:tcPr>
                </a:tc>
                <a:tc>
                  <a:txBody>
                    <a:bodyPr/>
                    <a:lstStyle/>
                    <a:p>
                      <a:r>
                        <a:rPr lang="en-US" sz="1600" cap="none" spc="0">
                          <a:solidFill>
                            <a:schemeClr val="tx1"/>
                          </a:solidFill>
                          <a:latin typeface="Times New Roman" panose="02020603050405020304" pitchFamily="18" charset="0"/>
                          <a:cs typeface="Times New Roman" panose="02020603050405020304" pitchFamily="18" charset="0"/>
                        </a:rPr>
                        <a:t>Apply the vendor-provided patch immediately.</a:t>
                      </a:r>
                    </a:p>
                  </a:txBody>
                  <a:tcPr marL="38482" marR="38482" marT="44899" marB="44899">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2026851763"/>
                  </a:ext>
                </a:extLst>
              </a:tr>
              <a:tr h="910394">
                <a:tc>
                  <a:txBody>
                    <a:bodyPr/>
                    <a:lstStyle/>
                    <a:p>
                      <a:r>
                        <a:rPr lang="en-US" sz="1600" cap="none" spc="0">
                          <a:solidFill>
                            <a:schemeClr val="tx1"/>
                          </a:solidFill>
                          <a:latin typeface="Times New Roman" panose="02020603050405020304" pitchFamily="18" charset="0"/>
                          <a:cs typeface="Times New Roman" panose="02020603050405020304" pitchFamily="18" charset="0"/>
                        </a:rPr>
                        <a:t>MS15-034 HTTP.sys Remote Code Execution Vulnerability (CVE-2015-1635)</a:t>
                      </a:r>
                    </a:p>
                  </a:txBody>
                  <a:tcPr marL="38482" marR="38482" marT="44899" marB="4489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1600" cap="none" spc="0">
                          <a:solidFill>
                            <a:schemeClr val="tx1"/>
                          </a:solidFill>
                          <a:latin typeface="Times New Roman" panose="02020603050405020304" pitchFamily="18" charset="0"/>
                          <a:cs typeface="Times New Roman" panose="02020603050405020304" pitchFamily="18" charset="0"/>
                        </a:rPr>
                        <a:t>A critical vulnerability that allows remote code execution via HTTP.sys.</a:t>
                      </a:r>
                    </a:p>
                  </a:txBody>
                  <a:tcPr marL="38482" marR="38482" marT="44899" marB="4489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1600" cap="none" spc="0">
                          <a:solidFill>
                            <a:schemeClr val="tx1"/>
                          </a:solidFill>
                          <a:latin typeface="Times New Roman" panose="02020603050405020304" pitchFamily="18" charset="0"/>
                          <a:cs typeface="Times New Roman" panose="02020603050405020304" pitchFamily="18" charset="0"/>
                        </a:rPr>
                        <a:t>Install the critical security update from Microsoft.</a:t>
                      </a:r>
                    </a:p>
                  </a:txBody>
                  <a:tcPr marL="38482" marR="38482" marT="44899" marB="4489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992791284"/>
                  </a:ext>
                </a:extLst>
              </a:tr>
              <a:tr h="1027112">
                <a:tc>
                  <a:txBody>
                    <a:bodyPr/>
                    <a:lstStyle/>
                    <a:p>
                      <a:r>
                        <a:rPr lang="en-US" sz="1600" cap="none" spc="0" dirty="0">
                          <a:solidFill>
                            <a:schemeClr val="tx1"/>
                          </a:solidFill>
                          <a:latin typeface="Times New Roman" panose="02020603050405020304" pitchFamily="18" charset="0"/>
                          <a:cs typeface="Times New Roman" panose="02020603050405020304" pitchFamily="18" charset="0"/>
                        </a:rPr>
                        <a:t>Microsoft ASP.NET Information Disclosure Vulnerability (2418042)</a:t>
                      </a:r>
                    </a:p>
                  </a:txBody>
                  <a:tcPr marL="38482" marR="38482" marT="44899" marB="44899">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1600" cap="none" spc="0">
                          <a:solidFill>
                            <a:schemeClr val="tx1"/>
                          </a:solidFill>
                          <a:latin typeface="Times New Roman" panose="02020603050405020304" pitchFamily="18" charset="0"/>
                          <a:cs typeface="Times New Roman" panose="02020603050405020304" pitchFamily="18" charset="0"/>
                        </a:rPr>
                        <a:t>A vulnerability that can lead to information disclosure in ASP.NET.</a:t>
                      </a:r>
                    </a:p>
                  </a:txBody>
                  <a:tcPr marL="38482" marR="38482" marT="44899" marB="44899">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US" sz="1600" cap="none" spc="0">
                          <a:solidFill>
                            <a:schemeClr val="tx1"/>
                          </a:solidFill>
                          <a:latin typeface="Times New Roman" panose="02020603050405020304" pitchFamily="18" charset="0"/>
                          <a:cs typeface="Times New Roman" panose="02020603050405020304" pitchFamily="18" charset="0"/>
                        </a:rPr>
                        <a:t>Update the ASP.NET framework.</a:t>
                      </a:r>
                    </a:p>
                  </a:txBody>
                  <a:tcPr marL="38482" marR="38482" marT="44899" marB="44899">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883286284"/>
                  </a:ext>
                </a:extLst>
              </a:tr>
              <a:tr h="676961">
                <a:tc>
                  <a:txBody>
                    <a:bodyPr/>
                    <a:lstStyle/>
                    <a:p>
                      <a:r>
                        <a:rPr lang="en-US" sz="1600" cap="none" spc="0">
                          <a:solidFill>
                            <a:schemeClr val="tx1"/>
                          </a:solidFill>
                          <a:latin typeface="Times New Roman" panose="02020603050405020304" pitchFamily="18" charset="0"/>
                          <a:cs typeface="Times New Roman" panose="02020603050405020304" pitchFamily="18" charset="0"/>
                        </a:rPr>
                        <a:t>SSL/TLS Weak Cipher</a:t>
                      </a:r>
                    </a:p>
                  </a:txBody>
                  <a:tcPr marL="38482" marR="38482" marT="44899" marB="4489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1600" cap="none" spc="0">
                          <a:solidFill>
                            <a:schemeClr val="tx1"/>
                          </a:solidFill>
                          <a:latin typeface="Times New Roman" panose="02020603050405020304" pitchFamily="18" charset="0"/>
                          <a:cs typeface="Times New Roman" panose="02020603050405020304" pitchFamily="18" charset="0"/>
                        </a:rPr>
                        <a:t>Use of weak cipher suites in SSL/TLS that can be exploited.</a:t>
                      </a:r>
                    </a:p>
                  </a:txBody>
                  <a:tcPr marL="38482" marR="38482" marT="44899" marB="4489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1600" cap="none" spc="0">
                          <a:solidFill>
                            <a:schemeClr val="tx1"/>
                          </a:solidFill>
                          <a:latin typeface="Times New Roman" panose="02020603050405020304" pitchFamily="18" charset="0"/>
                          <a:cs typeface="Times New Roman" panose="02020603050405020304" pitchFamily="18" charset="0"/>
                        </a:rPr>
                        <a:t>Disable weak cipher suites in SSL/TLS </a:t>
                      </a:r>
                    </a:p>
                  </a:txBody>
                  <a:tcPr marL="38482" marR="38482" marT="44899" marB="4489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69671824"/>
                  </a:ext>
                </a:extLst>
              </a:tr>
              <a:tr h="1027112">
                <a:tc>
                  <a:txBody>
                    <a:bodyPr/>
                    <a:lstStyle/>
                    <a:p>
                      <a:r>
                        <a:rPr lang="en-US" sz="1600" cap="none" spc="0">
                          <a:solidFill>
                            <a:schemeClr val="tx1"/>
                          </a:solidFill>
                          <a:latin typeface="Times New Roman" panose="02020603050405020304" pitchFamily="18" charset="0"/>
                          <a:cs typeface="Times New Roman" panose="02020603050405020304" pitchFamily="18" charset="0"/>
                        </a:rPr>
                        <a:t>SSL/TLS Certificate with Weak Signature </a:t>
                      </a:r>
                    </a:p>
                  </a:txBody>
                  <a:tcPr marL="38482" marR="38482" marT="44899" marB="44899">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1600" cap="none" spc="0">
                          <a:solidFill>
                            <a:schemeClr val="tx1"/>
                          </a:solidFill>
                          <a:latin typeface="Times New Roman" panose="02020603050405020304" pitchFamily="18" charset="0"/>
                          <a:cs typeface="Times New Roman" panose="02020603050405020304" pitchFamily="18" charset="0"/>
                        </a:rPr>
                        <a:t>SSL/TLS certificates with weak signature algorithms that can be compromised.</a:t>
                      </a:r>
                    </a:p>
                  </a:txBody>
                  <a:tcPr marL="38482" marR="38482" marT="44899" marB="44899">
                    <a:lnL w="12700" cmpd="sng">
                      <a:noFill/>
                      <a:prstDash val="solid"/>
                    </a:lnL>
                    <a:lnR w="12700" cmpd="sng">
                      <a:noFill/>
                      <a:prstDash val="solid"/>
                    </a:lnR>
                    <a:lnT w="12700" cmpd="sng">
                      <a:noFill/>
                      <a:prstDash val="solid"/>
                    </a:lnT>
                    <a:lnB w="28575" cap="flat" cmpd="sng" algn="ctr">
                      <a:noFill/>
                      <a:prstDash val="solid"/>
                    </a:lnB>
                    <a:noFill/>
                  </a:tcPr>
                </a:tc>
                <a:tc>
                  <a:txBody>
                    <a:bodyPr/>
                    <a:lstStyle/>
                    <a:p>
                      <a:r>
                        <a:rPr lang="en-US" sz="1600" cap="none" spc="0" dirty="0">
                          <a:solidFill>
                            <a:schemeClr val="tx1"/>
                          </a:solidFill>
                          <a:latin typeface="Times New Roman" panose="02020603050405020304" pitchFamily="18" charset="0"/>
                          <a:cs typeface="Times New Roman" panose="02020603050405020304" pitchFamily="18" charset="0"/>
                        </a:rPr>
                        <a:t>Replace the SSL/TLS certificate with one that uses a strong signature algorithm.</a:t>
                      </a:r>
                    </a:p>
                  </a:txBody>
                  <a:tcPr marL="38482" marR="38482" marT="44899" marB="44899">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1948338628"/>
                  </a:ext>
                </a:extLst>
              </a:tr>
            </a:tbl>
          </a:graphicData>
        </a:graphic>
      </p:graphicFrame>
    </p:spTree>
    <p:extLst>
      <p:ext uri="{BB962C8B-B14F-4D97-AF65-F5344CB8AC3E}">
        <p14:creationId xmlns:p14="http://schemas.microsoft.com/office/powerpoint/2010/main" val="1732014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15B7E7FD-78C6-63DC-F1F3-F53D789476F9}"/>
              </a:ext>
            </a:extLst>
          </p:cNvPr>
          <p:cNvSpPr>
            <a:spLocks noGrp="1"/>
          </p:cNvSpPr>
          <p:nvPr>
            <p:ph type="title"/>
          </p:nvPr>
        </p:nvSpPr>
        <p:spPr>
          <a:xfrm>
            <a:off x="469510" y="369147"/>
            <a:ext cx="4203045" cy="1375608"/>
          </a:xfrm>
        </p:spPr>
        <p:txBody>
          <a:bodyPr anchor="ctr">
            <a:normAutofit/>
          </a:bodyPr>
          <a:lstStyle/>
          <a:p>
            <a:r>
              <a:rPr lang="en-US" dirty="0">
                <a:solidFill>
                  <a:schemeClr val="bg1"/>
                </a:solidFill>
              </a:rPr>
              <a:t>Policy Update Issues</a:t>
            </a:r>
          </a:p>
        </p:txBody>
      </p:sp>
      <p:sp>
        <p:nvSpPr>
          <p:cNvPr id="11" name="Content Placeholder 8">
            <a:extLst>
              <a:ext uri="{FF2B5EF4-FFF2-40B4-BE49-F238E27FC236}">
                <a16:creationId xmlns:a16="http://schemas.microsoft.com/office/drawing/2014/main" id="{3694853D-174D-E12E-BAEE-AD1ACC858250}"/>
              </a:ext>
            </a:extLst>
          </p:cNvPr>
          <p:cNvSpPr>
            <a:spLocks noGrp="1"/>
          </p:cNvSpPr>
          <p:nvPr>
            <p:ph idx="1"/>
          </p:nvPr>
        </p:nvSpPr>
        <p:spPr>
          <a:xfrm>
            <a:off x="673754" y="2160590"/>
            <a:ext cx="3973943" cy="3440110"/>
          </a:xfrm>
        </p:spPr>
        <p:txBody>
          <a:bodyPr>
            <a:normAutofit/>
          </a:bodyPr>
          <a:lstStyle/>
          <a:p>
            <a:r>
              <a:rPr lang="en-US" dirty="0">
                <a:solidFill>
                  <a:schemeClr val="bg1"/>
                </a:solidFill>
              </a:rPr>
              <a:t>Issues arising from outdated or missing security policies.</a:t>
            </a:r>
          </a:p>
          <a:p>
            <a:r>
              <a:rPr lang="en-US" dirty="0">
                <a:solidFill>
                  <a:schemeClr val="bg1"/>
                </a:solidFill>
              </a:rPr>
              <a:t>Examples: Weak password policies. Using HTTP instead of HTTPS for sensitive communications.</a:t>
            </a:r>
          </a:p>
          <a:p>
            <a:r>
              <a:rPr lang="en-US" dirty="0">
                <a:solidFill>
                  <a:schemeClr val="bg1"/>
                </a:solidFill>
              </a:rPr>
              <a:t>Importance: Outdated policies can lead to insecure practices that are easy targets for attackers.</a:t>
            </a:r>
          </a:p>
        </p:txBody>
      </p:sp>
      <p:pic>
        <p:nvPicPr>
          <p:cNvPr id="5" name="Content Placeholder 4" descr="A diagram of a flowchart&#10;&#10;Description automatically generated">
            <a:extLst>
              <a:ext uri="{FF2B5EF4-FFF2-40B4-BE49-F238E27FC236}">
                <a16:creationId xmlns:a16="http://schemas.microsoft.com/office/drawing/2014/main" id="{79CB472B-76A6-68F4-A208-BDDC413C0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126" y="1173480"/>
            <a:ext cx="6486775" cy="4427220"/>
          </a:xfrm>
          <a:prstGeom prst="rect">
            <a:avLst/>
          </a:prstGeom>
        </p:spPr>
      </p:pic>
      <p:sp>
        <p:nvSpPr>
          <p:cNvPr id="18" name="Isosceles Triangle 1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972248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4857-0EB0-FF17-F701-90C076839F79}"/>
              </a:ext>
            </a:extLst>
          </p:cNvPr>
          <p:cNvSpPr>
            <a:spLocks noGrp="1"/>
          </p:cNvSpPr>
          <p:nvPr>
            <p:ph type="title"/>
          </p:nvPr>
        </p:nvSpPr>
        <p:spPr>
          <a:xfrm>
            <a:off x="5536734" y="156238"/>
            <a:ext cx="3737268" cy="1320800"/>
          </a:xfrm>
        </p:spPr>
        <p:txBody>
          <a:bodyPr>
            <a:normAutofit/>
          </a:bodyPr>
          <a:lstStyle/>
          <a:p>
            <a:r>
              <a:rPr lang="en-US" dirty="0"/>
              <a:t>Other Security Issues</a:t>
            </a:r>
          </a:p>
        </p:txBody>
      </p:sp>
      <p:sp>
        <p:nvSpPr>
          <p:cNvPr id="9" name="Content Placeholder 8">
            <a:extLst>
              <a:ext uri="{FF2B5EF4-FFF2-40B4-BE49-F238E27FC236}">
                <a16:creationId xmlns:a16="http://schemas.microsoft.com/office/drawing/2014/main" id="{5E263A6B-CBCF-9FD6-7576-B47CFBC03CF5}"/>
              </a:ext>
            </a:extLst>
          </p:cNvPr>
          <p:cNvSpPr>
            <a:spLocks noGrp="1"/>
          </p:cNvSpPr>
          <p:nvPr>
            <p:ph idx="1"/>
          </p:nvPr>
        </p:nvSpPr>
        <p:spPr>
          <a:xfrm>
            <a:off x="5209563" y="2160589"/>
            <a:ext cx="4064439" cy="388077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.Diverse vulnerabilities that don't fit neatly into other categories but still pose significant risks.</a:t>
            </a:r>
          </a:p>
          <a:p>
            <a:pPr marL="0" indent="0">
              <a:buNone/>
            </a:pPr>
            <a:r>
              <a:rPr lang="en-US" dirty="0">
                <a:latin typeface="Times New Roman" panose="02020603050405020304" pitchFamily="18" charset="0"/>
                <a:cs typeface="Times New Roman" panose="02020603050405020304" pitchFamily="18" charset="0"/>
              </a:rPr>
              <a:t>Examples:</a:t>
            </a:r>
          </a:p>
          <a:p>
            <a:pPr marL="0" indent="0">
              <a:buNone/>
            </a:pPr>
            <a:r>
              <a:rPr lang="en-US" dirty="0">
                <a:latin typeface="Times New Roman" panose="02020603050405020304" pitchFamily="18" charset="0"/>
                <a:cs typeface="Times New Roman" panose="02020603050405020304" pitchFamily="18" charset="0"/>
              </a:rPr>
              <a:t> - Weak passwords.</a:t>
            </a:r>
          </a:p>
          <a:p>
            <a:pPr marL="0" indent="0">
              <a:buNone/>
            </a:pPr>
            <a:r>
              <a:rPr lang="en-US" dirty="0">
                <a:latin typeface="Times New Roman" panose="02020603050405020304" pitchFamily="18" charset="0"/>
                <a:cs typeface="Times New Roman" panose="02020603050405020304" pitchFamily="18" charset="0"/>
              </a:rPr>
              <a:t> -Inadequate network segmentation</a:t>
            </a:r>
          </a:p>
          <a:p>
            <a:pPr marL="0" indent="0">
              <a:buNone/>
            </a:pPr>
            <a:r>
              <a:rPr lang="en-US" dirty="0">
                <a:latin typeface="Times New Roman" panose="02020603050405020304" pitchFamily="18" charset="0"/>
                <a:cs typeface="Times New Roman" panose="02020603050405020304" pitchFamily="18" charset="0"/>
              </a:rPr>
              <a:t>. These issues can lead to unauthorized access and data breaches if not addressed.</a:t>
            </a:r>
          </a:p>
          <a:p>
            <a:pPr marL="0" indent="0">
              <a:buNone/>
            </a:pPr>
            <a:r>
              <a:rPr lang="en-US" dirty="0">
                <a:latin typeface="Times New Roman" panose="02020603050405020304" pitchFamily="18" charset="0"/>
                <a:cs typeface="Times New Roman" panose="02020603050405020304" pitchFamily="18" charset="0"/>
              </a:rPr>
              <a:t>.MFA and DMZ with use of firewalls</a:t>
            </a:r>
          </a:p>
        </p:txBody>
      </p:sp>
      <p:pic>
        <p:nvPicPr>
          <p:cNvPr id="5" name="Content Placeholder 4" descr="A hand holding a phone and a keyboard&#10;&#10;Description automatically generated">
            <a:extLst>
              <a:ext uri="{FF2B5EF4-FFF2-40B4-BE49-F238E27FC236}">
                <a16:creationId xmlns:a16="http://schemas.microsoft.com/office/drawing/2014/main" id="{CEF94536-C101-4E5B-CC1A-20CCF33385DE}"/>
              </a:ext>
            </a:extLst>
          </p:cNvPr>
          <p:cNvPicPr>
            <a:picLocks noChangeAspect="1"/>
          </p:cNvPicPr>
          <p:nvPr/>
        </p:nvPicPr>
        <p:blipFill rotWithShape="1">
          <a:blip r:embed="rId3">
            <a:extLst>
              <a:ext uri="{28A0092B-C50C-407E-A947-70E740481C1C}">
                <a14:useLocalDpi xmlns:a14="http://schemas.microsoft.com/office/drawing/2010/main" val="0"/>
              </a:ext>
            </a:extLst>
          </a:blip>
          <a:srcRect l="11536" r="9798"/>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2" name="Isosceles Triangle 11">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940826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6161C-D5B8-B0D6-2C79-450A1F3FC038}"/>
              </a:ext>
            </a:extLst>
          </p:cNvPr>
          <p:cNvSpPr>
            <a:spLocks noGrp="1"/>
          </p:cNvSpPr>
          <p:nvPr>
            <p:ph type="title"/>
          </p:nvPr>
        </p:nvSpPr>
        <p:spPr>
          <a:xfrm>
            <a:off x="677334" y="609600"/>
            <a:ext cx="8596668" cy="1320800"/>
          </a:xfrm>
        </p:spPr>
        <p:txBody>
          <a:bodyPr anchor="t">
            <a:normAutofit/>
          </a:bodyPr>
          <a:lstStyle/>
          <a:p>
            <a:r>
              <a:rPr lang="en-US" dirty="0"/>
              <a:t>Prioritization of Actions</a:t>
            </a:r>
          </a:p>
        </p:txBody>
      </p:sp>
      <p:sp>
        <p:nvSpPr>
          <p:cNvPr id="9" name="Content Placeholder 8">
            <a:extLst>
              <a:ext uri="{FF2B5EF4-FFF2-40B4-BE49-F238E27FC236}">
                <a16:creationId xmlns:a16="http://schemas.microsoft.com/office/drawing/2014/main" id="{F6098F4D-813E-65A0-34F0-7EACE29BE0D3}"/>
              </a:ext>
            </a:extLst>
          </p:cNvPr>
          <p:cNvSpPr>
            <a:spLocks noGrp="1"/>
          </p:cNvSpPr>
          <p:nvPr>
            <p:ph idx="1"/>
          </p:nvPr>
        </p:nvSpPr>
        <p:spPr>
          <a:xfrm>
            <a:off x="6305806" y="1693561"/>
            <a:ext cx="3508753" cy="4348132"/>
          </a:xfrm>
        </p:spPr>
        <p:txBody>
          <a:bodyPr>
            <a:normAutofit/>
          </a:bodyPr>
          <a:lstStyle/>
          <a:p>
            <a:r>
              <a:rPr lang="en-US" dirty="0"/>
              <a:t>Immediate Focus: Address Scheduled Maintenance issues first for immediate security improvements.</a:t>
            </a:r>
          </a:p>
          <a:p>
            <a:r>
              <a:rPr lang="en-US" dirty="0"/>
              <a:t>Next Steps: Update policies and address specific issues like weak passwords and network segmentation.</a:t>
            </a:r>
          </a:p>
          <a:p>
            <a:r>
              <a:rPr lang="en-US" dirty="0"/>
              <a:t>Implementation Timeline: Detailed timeline for addressing each category.</a:t>
            </a:r>
          </a:p>
        </p:txBody>
      </p:sp>
      <p:pic>
        <p:nvPicPr>
          <p:cNvPr id="5" name="Content Placeholder 4" descr="A graph with blue rectangles&#10;&#10;Description automatically generated">
            <a:extLst>
              <a:ext uri="{FF2B5EF4-FFF2-40B4-BE49-F238E27FC236}">
                <a16:creationId xmlns:a16="http://schemas.microsoft.com/office/drawing/2014/main" id="{A494A230-F555-BF82-CFE9-2D8ED69F2F10}"/>
              </a:ext>
            </a:extLst>
          </p:cNvPr>
          <p:cNvPicPr>
            <a:picLocks noChangeAspect="1"/>
          </p:cNvPicPr>
          <p:nvPr/>
        </p:nvPicPr>
        <p:blipFill rotWithShape="1">
          <a:blip r:embed="rId3">
            <a:extLst>
              <a:ext uri="{28A0092B-C50C-407E-A947-70E740481C1C}">
                <a14:useLocalDpi xmlns:a14="http://schemas.microsoft.com/office/drawing/2010/main" val="0"/>
              </a:ext>
            </a:extLst>
          </a:blip>
          <a:srcRect l="29604" r="4740" b="1"/>
          <a:stretch/>
        </p:blipFill>
        <p:spPr>
          <a:xfrm>
            <a:off x="672571" y="2159331"/>
            <a:ext cx="5423429" cy="3882362"/>
          </a:xfrm>
          <a:prstGeom prst="rect">
            <a:avLst/>
          </a:prstGeom>
        </p:spPr>
      </p:pic>
    </p:spTree>
    <p:extLst>
      <p:ext uri="{BB962C8B-B14F-4D97-AF65-F5344CB8AC3E}">
        <p14:creationId xmlns:p14="http://schemas.microsoft.com/office/powerpoint/2010/main" val="276210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48CF2-1F0E-B0AB-F403-A217014D1BAF}"/>
              </a:ext>
            </a:extLst>
          </p:cNvPr>
          <p:cNvSpPr>
            <a:spLocks noGrp="1"/>
          </p:cNvSpPr>
          <p:nvPr>
            <p:ph type="title"/>
          </p:nvPr>
        </p:nvSpPr>
        <p:spPr/>
        <p:txBody>
          <a:bodyPr/>
          <a:lstStyle/>
          <a:p>
            <a:r>
              <a:rPr lang="en-US" dirty="0"/>
              <a:t>Story Time</a:t>
            </a:r>
          </a:p>
        </p:txBody>
      </p:sp>
      <p:sp>
        <p:nvSpPr>
          <p:cNvPr id="3" name="Content Placeholder 2">
            <a:extLst>
              <a:ext uri="{FF2B5EF4-FFF2-40B4-BE49-F238E27FC236}">
                <a16:creationId xmlns:a16="http://schemas.microsoft.com/office/drawing/2014/main" id="{3C86A8CF-A214-1FE4-3A6D-8B1874E901FF}"/>
              </a:ext>
            </a:extLst>
          </p:cNvPr>
          <p:cNvSpPr>
            <a:spLocks noGrp="1"/>
          </p:cNvSpPr>
          <p:nvPr>
            <p:ph idx="1"/>
          </p:nvPr>
        </p:nvSpPr>
        <p:spPr>
          <a:xfrm>
            <a:off x="677334" y="1627189"/>
            <a:ext cx="8596668" cy="3880773"/>
          </a:xfrm>
        </p:spPr>
        <p:txBody>
          <a:bodyPr/>
          <a:lstStyle/>
          <a:p>
            <a:r>
              <a:rPr lang="en-US" dirty="0"/>
              <a:t>An employee at my last job brought his own laptop to work because it was faster and more convenient for him. Unfortunately, his personal laptop didn’t have the same security measures that our company devices did, specifically MFA. </a:t>
            </a:r>
          </a:p>
          <a:p>
            <a:r>
              <a:rPr lang="en-US" dirty="0"/>
              <a:t>One day, the laptop got infected with malware through a simple email attachment. The malware stole his password and, since his laptop didn’t have MFA, the attackers were able to access our company's network using his credentials. It was chaotic. The attackers quickly moved through our systems, accessing sensitive data and causing significant disruption. We had to shut down parts of our network to contain the breach, which led to downtime and loss of productivity. It took us weeks to fully recover and secure our systems again.</a:t>
            </a:r>
          </a:p>
        </p:txBody>
      </p:sp>
    </p:spTree>
    <p:extLst>
      <p:ext uri="{BB962C8B-B14F-4D97-AF65-F5344CB8AC3E}">
        <p14:creationId xmlns:p14="http://schemas.microsoft.com/office/powerpoint/2010/main" val="1911800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6D7DE-671D-0D18-0858-9A69FFB56505}"/>
              </a:ext>
            </a:extLst>
          </p:cNvPr>
          <p:cNvSpPr>
            <a:spLocks noGrp="1"/>
          </p:cNvSpPr>
          <p:nvPr>
            <p:ph type="title"/>
          </p:nvPr>
        </p:nvSpPr>
        <p:spPr>
          <a:xfrm>
            <a:off x="5536734" y="609600"/>
            <a:ext cx="3737268" cy="1320800"/>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A8D7C0AD-8F7D-EB28-CCF4-C3C7F054ADC2}"/>
              </a:ext>
            </a:extLst>
          </p:cNvPr>
          <p:cNvSpPr>
            <a:spLocks noGrp="1"/>
          </p:cNvSpPr>
          <p:nvPr>
            <p:ph idx="1"/>
          </p:nvPr>
        </p:nvSpPr>
        <p:spPr>
          <a:xfrm>
            <a:off x="5209563" y="2160590"/>
            <a:ext cx="4064439" cy="1845354"/>
          </a:xfrm>
        </p:spPr>
        <p:txBody>
          <a:bodyPr>
            <a:normAutofit/>
          </a:bodyPr>
          <a:lstStyle/>
          <a:p>
            <a:r>
              <a:rPr lang="en-US" sz="2000" dirty="0">
                <a:latin typeface="Times New Roman" panose="02020603050405020304" pitchFamily="18" charset="0"/>
                <a:cs typeface="Times New Roman" panose="02020603050405020304" pitchFamily="18" charset="0"/>
              </a:rPr>
              <a:t>Recap of key points</a:t>
            </a:r>
          </a:p>
          <a:p>
            <a:r>
              <a:rPr lang="en-US" sz="2000" dirty="0">
                <a:latin typeface="Times New Roman" panose="02020603050405020304" pitchFamily="18" charset="0"/>
                <a:cs typeface="Times New Roman" panose="02020603050405020304" pitchFamily="18" charset="0"/>
              </a:rPr>
              <a:t>Importance of addressing vulnerabilities.</a:t>
            </a:r>
          </a:p>
          <a:p>
            <a:r>
              <a:rPr lang="en-US" sz="2000" dirty="0">
                <a:latin typeface="Times New Roman" panose="02020603050405020304" pitchFamily="18" charset="0"/>
                <a:cs typeface="Times New Roman" panose="02020603050405020304" pitchFamily="18" charset="0"/>
              </a:rPr>
              <a:t>Immediate actions and next steps.</a:t>
            </a:r>
          </a:p>
        </p:txBody>
      </p:sp>
      <p:pic>
        <p:nvPicPr>
          <p:cNvPr id="5" name="Picture 4" descr="A group of people standing in a room&#10;&#10;Description automatically generated">
            <a:extLst>
              <a:ext uri="{FF2B5EF4-FFF2-40B4-BE49-F238E27FC236}">
                <a16:creationId xmlns:a16="http://schemas.microsoft.com/office/drawing/2014/main" id="{520F5E05-E880-540F-1FAB-7AE58D8B3849}"/>
              </a:ext>
            </a:extLst>
          </p:cNvPr>
          <p:cNvPicPr>
            <a:picLocks noChangeAspect="1"/>
          </p:cNvPicPr>
          <p:nvPr/>
        </p:nvPicPr>
        <p:blipFill rotWithShape="1">
          <a:blip r:embed="rId3">
            <a:extLst>
              <a:ext uri="{28A0092B-C50C-407E-A947-70E740481C1C}">
                <a14:useLocalDpi xmlns:a14="http://schemas.microsoft.com/office/drawing/2010/main" val="0"/>
              </a:ext>
            </a:extLst>
          </a:blip>
          <a:srcRect l="10080" r="11253"/>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8" name="Isosceles Triangle 17">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0669329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FC679AA94041F4BA4494D199A3447AF" ma:contentTypeVersion="13" ma:contentTypeDescription="Create a new document." ma:contentTypeScope="" ma:versionID="97abb28671660b3923b59ef28914b0fa">
  <xsd:schema xmlns:xsd="http://www.w3.org/2001/XMLSchema" xmlns:xs="http://www.w3.org/2001/XMLSchema" xmlns:p="http://schemas.microsoft.com/office/2006/metadata/properties" xmlns:ns2="ff8a4b2e-b0c8-4039-a689-d1a7f36f4382" xmlns:ns3="f716dd8a-49a0-4c40-b209-038e1651b548" targetNamespace="http://schemas.microsoft.com/office/2006/metadata/properties" ma:root="true" ma:fieldsID="4e295b7a5f2f4e3b5edda2fb01eec268" ns2:_="" ns3:_="">
    <xsd:import namespace="ff8a4b2e-b0c8-4039-a689-d1a7f36f4382"/>
    <xsd:import namespace="f716dd8a-49a0-4c40-b209-038e1651b54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8a4b2e-b0c8-4039-a689-d1a7f36f43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Notes" ma:index="19" nillable="true" ma:displayName="Notes" ma:format="Dropdown" ma:internalName="Note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716dd8a-49a0-4c40-b209-038e1651b54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Notes xmlns="ff8a4b2e-b0c8-4039-a689-d1a7f36f4382" xsi:nil="true"/>
  </documentManagement>
</p:properties>
</file>

<file path=customXml/itemProps1.xml><?xml version="1.0" encoding="utf-8"?>
<ds:datastoreItem xmlns:ds="http://schemas.openxmlformats.org/officeDocument/2006/customXml" ds:itemID="{89A4D081-5C30-4693-B7F0-D3139ABF1D04}">
  <ds:schemaRefs>
    <ds:schemaRef ds:uri="http://schemas.microsoft.com/sharepoint/v3/contenttype/forms"/>
  </ds:schemaRefs>
</ds:datastoreItem>
</file>

<file path=customXml/itemProps2.xml><?xml version="1.0" encoding="utf-8"?>
<ds:datastoreItem xmlns:ds="http://schemas.openxmlformats.org/officeDocument/2006/customXml" ds:itemID="{49A0CA5A-9088-4042-83D5-0ACE352565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8a4b2e-b0c8-4039-a689-d1a7f36f4382"/>
    <ds:schemaRef ds:uri="f716dd8a-49a0-4c40-b209-038e1651b5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2885EB-F092-4B44-AC9F-7C4CA0DB6864}">
  <ds:schemaRefs>
    <ds:schemaRef ds:uri="http://purl.org/dc/elements/1.1/"/>
    <ds:schemaRef ds:uri="http://purl.org/dc/dcmitype/"/>
    <ds:schemaRef ds:uri="ff8a4b2e-b0c8-4039-a689-d1a7f36f4382"/>
    <ds:schemaRef ds:uri="http://schemas.microsoft.com/office/2006/metadata/properties"/>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f716dd8a-49a0-4c40-b209-038e1651b54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Facet</Template>
  <TotalTime>87</TotalTime>
  <Words>1317</Words>
  <Application>Microsoft Office PowerPoint</Application>
  <PresentationFormat>Widescreen</PresentationFormat>
  <Paragraphs>101</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Times New Roman</vt:lpstr>
      <vt:lpstr>Trebuchet MS</vt:lpstr>
      <vt:lpstr>Wingdings 3</vt:lpstr>
      <vt:lpstr>Facet</vt:lpstr>
      <vt:lpstr>Security Assessment Briefing  for BrainMeld Acquisition</vt:lpstr>
      <vt:lpstr>The Beginning</vt:lpstr>
      <vt:lpstr>Vulnerabilities </vt:lpstr>
      <vt:lpstr>Scheduled Maintenance Issues</vt:lpstr>
      <vt:lpstr>Policy Update Issues</vt:lpstr>
      <vt:lpstr>Other Security Issues</vt:lpstr>
      <vt:lpstr>Prioritization of Actions</vt:lpstr>
      <vt:lpstr>Story Time</vt:lpstr>
      <vt:lpstr>Conclusion</vt:lpstr>
      <vt:lpstr>Questions and Thank You</vt:lpstr>
    </vt:vector>
  </TitlesOfParts>
  <Company>SNHU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 400 Project Two Grey Matter Logos</dc:title>
  <dc:creator>Johnson, Riane</dc:creator>
  <cp:lastModifiedBy>Phillips, Jarrett</cp:lastModifiedBy>
  <cp:revision>7</cp:revision>
  <dcterms:created xsi:type="dcterms:W3CDTF">2019-09-20T18:51:04Z</dcterms:created>
  <dcterms:modified xsi:type="dcterms:W3CDTF">2024-06-24T10:52:26Z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36B25201-C2CB-4415-9888-332D933A4C58</vt:lpwstr>
  </property>
  <property fmtid="{D5CDD505-2E9C-101B-9397-08002B2CF9AE}" pid="3" name="ArticulatePath">
    <vt:lpwstr>Presentation1</vt:lpwstr>
  </property>
  <property fmtid="{D5CDD505-2E9C-101B-9397-08002B2CF9AE}" pid="4" name="ContentTypeId">
    <vt:lpwstr>0x0101003FC679AA94041F4BA4494D199A3447AF</vt:lpwstr>
  </property>
  <property fmtid="{D5CDD505-2E9C-101B-9397-08002B2CF9AE}" pid="5" name="xd_Signature">
    <vt:bool>false</vt:bool>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ies>
</file>